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4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88640"/>
            <a:ext cx="876874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none" strike="noStrike" cap="none" spc="100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4. Адаптивные методы прогнозирования</a:t>
            </a:r>
            <a:endParaRPr kumimoji="0" lang="ru-RU" sz="3000" b="0" i="0" u="none" strike="noStrike" cap="none" spc="100" normalizeH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1636896"/>
            <a:ext cx="8964488" cy="389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Сущность  адаптивных  методов  прогнозирования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Экспоненциальное  сглаживание 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Адаптивные  полиномиальные  модели</a:t>
            </a:r>
            <a:endParaRPr kumimoji="0" lang="en-US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 </a:t>
            </a:r>
            <a:r>
              <a:rPr kumimoji="0" lang="ru-RU" sz="2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Хольта-Винтерса</a:t>
            </a:r>
            <a:endParaRPr kumimoji="0" lang="ru-RU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Этапы прогнозирования на основе адаптивных полиномиальных моделей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611559" y="1268760"/>
          <a:ext cx="689017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3" imgW="2768600" imgH="457200" progId="Equation.DSMT4">
                  <p:embed/>
                </p:oleObj>
              </mc:Choice>
              <mc:Fallback>
                <p:oleObj name="Equation" r:id="rId3" imgW="276860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59" y="1268760"/>
                        <a:ext cx="6890177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84368" y="1556792"/>
            <a:ext cx="7393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495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60648"/>
            <a:ext cx="9170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формулы для прогнозирования по адаптивным полиномиальным моделям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548680"/>
            <a:ext cx="820891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прогноза </a:t>
            </a:r>
            <a:r>
              <a:rPr lang="ru-RU" sz="2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Хольта-Винтерса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трёхпараметрическая модель прогноза, которая учитывает: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Сглаженный экспоненциальный ряд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Тренд</a:t>
            </a:r>
          </a:p>
          <a:p>
            <a:pPr indent="447675">
              <a:lnSpc>
                <a:spcPct val="150000"/>
              </a:lnSpc>
            </a:pP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Сезонность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2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132990"/>
              </p:ext>
            </p:extLst>
          </p:nvPr>
        </p:nvGraphicFramePr>
        <p:xfrm>
          <a:off x="452438" y="1268413"/>
          <a:ext cx="8110537" cy="367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3" imgW="3619440" imgH="1638000" progId="Equation.DSMT4">
                  <p:embed/>
                </p:oleObj>
              </mc:Choice>
              <mc:Fallback>
                <p:oleObj name="Equation" r:id="rId3" imgW="3619440" imgH="1638000" progId="Equation.DSMT4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438" y="1268413"/>
                        <a:ext cx="8110537" cy="3671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124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24936" cy="512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ru-RU" sz="2000" i="1" baseline="-250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 текущее значение ряда;</a:t>
            </a: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en-US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E</a:t>
            </a:r>
            <a:r>
              <a:rPr lang="ru-RU" sz="2000" i="1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 экспоненциально сглаженная величина за текущий период;</a:t>
            </a: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i="1" baseline="-250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 значение тренда на текущий период;</a:t>
            </a: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α –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коэффициент сглаживания ряда;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β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коэффициент сглаживания тренда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γ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 коэффициент сглаживания сезонности;</a:t>
            </a: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ru-RU" sz="2000" i="1" baseline="-250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i="1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-s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 коэффициент сезонности за этот же период в предыдущем сезоне;</a:t>
            </a: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en-US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– порядковый номер периода, на который делаем прогноз;</a:t>
            </a:r>
            <a:endParaRPr lang="ru-RU" sz="2000" dirty="0">
              <a:solidFill>
                <a:schemeClr val="tx2"/>
              </a:solidFill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8152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6C2562-D19B-4B94-A20E-2A0FE0F9A6AD}"/>
              </a:ext>
            </a:extLst>
          </p:cNvPr>
          <p:cNvSpPr/>
          <p:nvPr/>
        </p:nvSpPr>
        <p:spPr>
          <a:xfrm>
            <a:off x="323528" y="72377"/>
            <a:ext cx="8208912" cy="539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применения модели </a:t>
            </a:r>
            <a:r>
              <a:rPr lang="ru-RU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Хольта-Винтерса</a:t>
            </a:r>
            <a:endParaRPr lang="ru-RU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41490E2-7F12-4A56-8A35-241216103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19" y="-351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93EDB5E5-A88D-4EF2-885B-043D2074D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BFD23D2F-594D-4CC2-83DB-CB36992A13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016954"/>
              </p:ext>
            </p:extLst>
          </p:nvPr>
        </p:nvGraphicFramePr>
        <p:xfrm>
          <a:off x="2989984" y="2518525"/>
          <a:ext cx="3200091" cy="401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3" imgW="2209680" imgH="241200" progId="Equation.DSMT4">
                  <p:embed/>
                </p:oleObj>
              </mc:Choice>
              <mc:Fallback>
                <p:oleObj name="Equation" r:id="rId3" imgW="220968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984" y="2518525"/>
                        <a:ext cx="3200091" cy="401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F999721D-AD00-4CF7-8D0A-0FB28F8A22E5}"/>
              </a:ext>
            </a:extLst>
          </p:cNvPr>
          <p:cNvGrpSpPr/>
          <p:nvPr/>
        </p:nvGrpSpPr>
        <p:grpSpPr>
          <a:xfrm>
            <a:off x="791580" y="742950"/>
            <a:ext cx="7560840" cy="5024118"/>
            <a:chOff x="809610" y="701661"/>
            <a:chExt cx="7560840" cy="5024118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672D28D7-B032-4DAF-9475-23E3E66C6DD5}"/>
                </a:ext>
              </a:extLst>
            </p:cNvPr>
            <p:cNvSpPr/>
            <p:nvPr/>
          </p:nvSpPr>
          <p:spPr>
            <a:xfrm>
              <a:off x="809610" y="2055670"/>
              <a:ext cx="7560840" cy="965243"/>
            </a:xfrm>
            <a:prstGeom prst="round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Определение значений тренда:</a:t>
              </a:r>
            </a:p>
            <a:p>
              <a:pPr algn="ctr"/>
              <a:endPara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99CB637D-A86D-463B-AB47-A11C03ECBD15}"/>
                </a:ext>
              </a:extLst>
            </p:cNvPr>
            <p:cNvGrpSpPr/>
            <p:nvPr/>
          </p:nvGrpSpPr>
          <p:grpSpPr>
            <a:xfrm>
              <a:off x="809610" y="701661"/>
              <a:ext cx="7560840" cy="5024118"/>
              <a:chOff x="809610" y="701661"/>
              <a:chExt cx="7560840" cy="5024118"/>
            </a:xfrm>
          </p:grpSpPr>
          <p:grpSp>
            <p:nvGrpSpPr>
              <p:cNvPr id="8" name="Группа 7">
                <a:extLst>
                  <a:ext uri="{FF2B5EF4-FFF2-40B4-BE49-F238E27FC236}">
                    <a16:creationId xmlns:a16="http://schemas.microsoft.com/office/drawing/2014/main" id="{E6A7B386-780B-45A8-AC37-2E13E9242747}"/>
                  </a:ext>
                </a:extLst>
              </p:cNvPr>
              <p:cNvGrpSpPr/>
              <p:nvPr/>
            </p:nvGrpSpPr>
            <p:grpSpPr>
              <a:xfrm>
                <a:off x="809610" y="701661"/>
                <a:ext cx="7560840" cy="5024118"/>
                <a:chOff x="743379" y="1054224"/>
                <a:chExt cx="7776864" cy="5024118"/>
              </a:xfrm>
            </p:grpSpPr>
            <p:sp>
              <p:nvSpPr>
                <p:cNvPr id="5" name="Прямоугольник: скругленные углы 4">
                  <a:extLst>
                    <a:ext uri="{FF2B5EF4-FFF2-40B4-BE49-F238E27FC236}">
                      <a16:creationId xmlns:a16="http://schemas.microsoft.com/office/drawing/2014/main" id="{E81C2B45-D759-4E69-8F04-F4E445A212CA}"/>
                    </a:ext>
                  </a:extLst>
                </p:cNvPr>
                <p:cNvSpPr/>
                <p:nvPr/>
              </p:nvSpPr>
              <p:spPr>
                <a:xfrm>
                  <a:off x="743379" y="1054224"/>
                  <a:ext cx="7776864" cy="1127001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1. Расчёт экспоненциально сглаженного ряда:</a:t>
                  </a:r>
                </a:p>
                <a:p>
                  <a:pPr algn="ctr"/>
                  <a:endParaRPr lang="ru-RU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endParaRPr lang="ru-RU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aphicFrame>
              <p:nvGraphicFramePr>
                <p:cNvPr id="7" name="Объект 6">
                  <a:extLst>
                    <a:ext uri="{FF2B5EF4-FFF2-40B4-BE49-F238E27FC236}">
                      <a16:creationId xmlns:a16="http://schemas.microsoft.com/office/drawing/2014/main" id="{5224284E-7E79-4356-9D0E-BAF546C2FD83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61006527"/>
                    </p:ext>
                  </p:extLst>
                </p:nvPr>
              </p:nvGraphicFramePr>
              <p:xfrm>
                <a:off x="2787890" y="1484784"/>
                <a:ext cx="3687842" cy="69644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577" name="Equation" r:id="rId5" imgW="2374560" imgH="495000" progId="Equation.DSMT4">
                        <p:embed/>
                      </p:oleObj>
                    </mc:Choice>
                    <mc:Fallback>
                      <p:oleObj name="Equation" r:id="rId5" imgW="2374560" imgH="495000" progId="Equation.DSMT4">
                        <p:embed/>
                        <p:pic>
                          <p:nvPicPr>
                            <p:cNvPr id="0" name="Object 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7890" y="1484784"/>
                              <a:ext cx="3687842" cy="696441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9" name="Прямоугольник: скругленные углы 18">
                  <a:extLst>
                    <a:ext uri="{FF2B5EF4-FFF2-40B4-BE49-F238E27FC236}">
                      <a16:creationId xmlns:a16="http://schemas.microsoft.com/office/drawing/2014/main" id="{0C821830-8D83-48D3-9F5A-153E5D87774D}"/>
                    </a:ext>
                  </a:extLst>
                </p:cNvPr>
                <p:cNvSpPr/>
                <p:nvPr/>
              </p:nvSpPr>
              <p:spPr>
                <a:xfrm>
                  <a:off x="743379" y="3600940"/>
                  <a:ext cx="7776864" cy="1127001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3. Оценка сезонности:</a:t>
                  </a:r>
                </a:p>
                <a:p>
                  <a:pPr algn="ctr"/>
                  <a:endParaRPr lang="ru-RU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endParaRPr lang="ru-RU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Прямоугольник: скругленные углы 22">
                  <a:extLst>
                    <a:ext uri="{FF2B5EF4-FFF2-40B4-BE49-F238E27FC236}">
                      <a16:creationId xmlns:a16="http://schemas.microsoft.com/office/drawing/2014/main" id="{03078C6D-589A-4499-A227-19E63DC6388F}"/>
                    </a:ext>
                  </a:extLst>
                </p:cNvPr>
                <p:cNvSpPr/>
                <p:nvPr/>
              </p:nvSpPr>
              <p:spPr>
                <a:xfrm>
                  <a:off x="743379" y="4951341"/>
                  <a:ext cx="7776864" cy="1127001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4. Прогнозирование на период </a:t>
                  </a:r>
                  <a:r>
                    <a:rPr lang="en-US" b="1" i="1" dirty="0" err="1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en-US" b="1" dirty="0" err="1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+</a:t>
                  </a:r>
                  <a:r>
                    <a:rPr lang="en-US" b="1" i="1" dirty="0" err="1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</a:t>
                  </a:r>
                  <a:r>
                    <a:rPr lang="ru-RU" b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:</a:t>
                  </a:r>
                </a:p>
                <a:p>
                  <a:pPr algn="ctr"/>
                  <a:endParaRPr lang="ru-RU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endParaRPr lang="ru-RU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Стрелка: вниз 13">
                <a:extLst>
                  <a:ext uri="{FF2B5EF4-FFF2-40B4-BE49-F238E27FC236}">
                    <a16:creationId xmlns:a16="http://schemas.microsoft.com/office/drawing/2014/main" id="{4856D660-A9F9-4A72-A48B-7E41D0BABF2F}"/>
                  </a:ext>
                </a:extLst>
              </p:cNvPr>
              <p:cNvSpPr/>
              <p:nvPr/>
            </p:nvSpPr>
            <p:spPr>
              <a:xfrm>
                <a:off x="4319972" y="1828662"/>
                <a:ext cx="504056" cy="227008"/>
              </a:xfrm>
              <a:prstGeom prst="downArrow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Стрелка: вниз 15">
                <a:extLst>
                  <a:ext uri="{FF2B5EF4-FFF2-40B4-BE49-F238E27FC236}">
                    <a16:creationId xmlns:a16="http://schemas.microsoft.com/office/drawing/2014/main" id="{1AB18E8F-2296-4D70-93B0-57969CE26FD6}"/>
                  </a:ext>
                </a:extLst>
              </p:cNvPr>
              <p:cNvSpPr/>
              <p:nvPr/>
            </p:nvSpPr>
            <p:spPr>
              <a:xfrm>
                <a:off x="4319972" y="3020913"/>
                <a:ext cx="504056" cy="227008"/>
              </a:xfrm>
              <a:prstGeom prst="downArrow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Стрелка: вниз 19">
                <a:extLst>
                  <a:ext uri="{FF2B5EF4-FFF2-40B4-BE49-F238E27FC236}">
                    <a16:creationId xmlns:a16="http://schemas.microsoft.com/office/drawing/2014/main" id="{350A14B7-5955-41B6-858B-9E18C292BC8B}"/>
                  </a:ext>
                </a:extLst>
              </p:cNvPr>
              <p:cNvSpPr/>
              <p:nvPr/>
            </p:nvSpPr>
            <p:spPr>
              <a:xfrm>
                <a:off x="4319972" y="4375378"/>
                <a:ext cx="504056" cy="227008"/>
              </a:xfrm>
              <a:prstGeom prst="downArrow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1" name="Rectangle 8">
            <a:extLst>
              <a:ext uri="{FF2B5EF4-FFF2-40B4-BE49-F238E27FC236}">
                <a16:creationId xmlns:a16="http://schemas.microsoft.com/office/drawing/2014/main" id="{AEDE362C-2340-4CC7-B26E-63FF63CE7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C910B4C7-4535-43CD-B973-2564B5D15F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98109"/>
              </p:ext>
            </p:extLst>
          </p:nvPr>
        </p:nvGraphicFramePr>
        <p:xfrm>
          <a:off x="3081368" y="3697393"/>
          <a:ext cx="3017321" cy="718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Equation" r:id="rId7" imgW="1688760" imgH="495000" progId="Equation.DSMT4">
                  <p:embed/>
                </p:oleObj>
              </mc:Choice>
              <mc:Fallback>
                <p:oleObj name="Equation" r:id="rId7" imgW="168876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68" y="3697393"/>
                        <a:ext cx="3017321" cy="7185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0">
            <a:extLst>
              <a:ext uri="{FF2B5EF4-FFF2-40B4-BE49-F238E27FC236}">
                <a16:creationId xmlns:a16="http://schemas.microsoft.com/office/drawing/2014/main" id="{473F326E-93A1-4236-A8E0-1C4C7C689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8B287D3B-675C-439F-87BF-537EC0249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137539"/>
              </p:ext>
            </p:extLst>
          </p:nvPr>
        </p:nvGraphicFramePr>
        <p:xfrm>
          <a:off x="3549287" y="5088368"/>
          <a:ext cx="2301841" cy="485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Equation" r:id="rId9" imgW="1777680" imgH="317160" progId="Equation.DSMT4">
                  <p:embed/>
                </p:oleObj>
              </mc:Choice>
              <mc:Fallback>
                <p:oleObj name="Equation" r:id="rId9" imgW="1777680" imgH="317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287" y="5088368"/>
                        <a:ext cx="2301841" cy="4852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1">
            <a:extLst>
              <a:ext uri="{FF2B5EF4-FFF2-40B4-BE49-F238E27FC236}">
                <a16:creationId xmlns:a16="http://schemas.microsoft.com/office/drawing/2014/main" id="{F04A44C2-4AE2-4452-90A4-FA830EB46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1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837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C428BA6-153D-4FB8-B590-B7C42044CB01}"/>
              </a:ext>
            </a:extLst>
          </p:cNvPr>
          <p:cNvSpPr/>
          <p:nvPr/>
        </p:nvSpPr>
        <p:spPr>
          <a:xfrm>
            <a:off x="359532" y="476672"/>
            <a:ext cx="8424936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Коэффициент сглаживания ряда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α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задается вручную и находится в диапазоне от 0 до 1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Для первого периода в начале данных экспоненциально сглаженный ряд равен первому значению ряда: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E</a:t>
            </a:r>
            <a:r>
              <a:rPr lang="ru-RU" sz="2000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=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ru-RU" sz="2000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Сезонность в первом и втором периоде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S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t-s равна 1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Коэффициент сглаживания тренда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β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задается вами вручную и находится в диапазоне от 0 до 1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Значение тренда для первого периода равно 0 (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ru-RU" sz="2000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= 0).</a:t>
            </a:r>
          </a:p>
        </p:txBody>
      </p:sp>
    </p:spTree>
    <p:extLst>
      <p:ext uri="{BB962C8B-B14F-4D97-AF65-F5344CB8AC3E}">
        <p14:creationId xmlns:p14="http://schemas.microsoft.com/office/powerpoint/2010/main" val="337243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Основные типы адаптивных моделей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692696"/>
            <a:ext cx="8784976" cy="6021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модели полиномиальных и экспоненциальных трендов;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модели тренда и сезонных явлений аддитивного и мультипликативного типа; адаптивная модель гистограммы;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модель фазового анализа неустойчивых циклических колебаний;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модели с адаптивными параметрами адаптации;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модели </a:t>
            </a:r>
            <a:r>
              <a:rPr lang="ru-RU" sz="3000" dirty="0" err="1">
                <a:latin typeface="Times New Roman" pitchFamily="18" charset="0"/>
                <a:ea typeface="+mj-ea"/>
                <a:cs typeface="Times New Roman" pitchFamily="18" charset="0"/>
              </a:rPr>
              <a:t>авторегрессии</a:t>
            </a: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с переменными коэффициентами;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комбинированные модели селективного и гибридного типа (модели с переменной структурой уравнения);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адаптивный корреляционный анализ;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адаптивная множественная регрессия;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модели с условной </a:t>
            </a:r>
            <a:r>
              <a:rPr lang="ru-RU" sz="3000" dirty="0" err="1">
                <a:latin typeface="Times New Roman" pitchFamily="18" charset="0"/>
                <a:ea typeface="+mj-ea"/>
                <a:cs typeface="Times New Roman" pitchFamily="18" charset="0"/>
              </a:rPr>
              <a:t>гетероскедастичностью</a:t>
            </a: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; </a:t>
            </a:r>
          </a:p>
          <a:p>
            <a:pPr lvl="0" algn="just">
              <a:lnSpc>
                <a:spcPct val="124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ea typeface="+mj-ea"/>
                <a:cs typeface="Times New Roman" pitchFamily="18" charset="0"/>
              </a:rPr>
              <a:t>  адаптивные нелинейные модели.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15616" y="2708920"/>
            <a:ext cx="7056784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200" b="0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значение экспоненциальной средней в момент </a:t>
            </a:r>
            <a:r>
              <a:rPr kumimoji="0" lang="en-US" sz="2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параметр сглаживания, </a:t>
            </a:r>
            <a:r>
              <a:rPr kumimoji="0" lang="ru-RU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const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0&lt;α&lt;1;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65335"/>
              </p:ext>
            </p:extLst>
          </p:nvPr>
        </p:nvGraphicFramePr>
        <p:xfrm>
          <a:off x="1314450" y="1052513"/>
          <a:ext cx="46069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3" imgW="1434960" imgH="241200" progId="Equation.DSMT4">
                  <p:embed/>
                </p:oleObj>
              </mc:Choice>
              <mc:Fallback>
                <p:oleObj name="Equation" r:id="rId3" imgW="1434960" imgH="241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1052513"/>
                        <a:ext cx="4606925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187624" y="4005064"/>
          <a:ext cx="112708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5" imgW="685800" imgH="215640" progId="Equation.DSMT4">
                  <p:embed/>
                </p:oleObj>
              </mc:Choice>
              <mc:Fallback>
                <p:oleObj name="Equation" r:id="rId5" imgW="68580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005064"/>
                        <a:ext cx="1127081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812360" y="1196752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ru-RU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00217"/>
              </p:ext>
            </p:extLst>
          </p:nvPr>
        </p:nvGraphicFramePr>
        <p:xfrm>
          <a:off x="26988" y="476250"/>
          <a:ext cx="898525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3" imgW="3822480" imgH="1130040" progId="Equation.DSMT4">
                  <p:embed/>
                </p:oleObj>
              </mc:Choice>
              <mc:Fallback>
                <p:oleObj name="Equation" r:id="rId3" imgW="3822480" imgH="1130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8" y="476250"/>
                        <a:ext cx="8985250" cy="266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427924"/>
              </p:ext>
            </p:extLst>
          </p:nvPr>
        </p:nvGraphicFramePr>
        <p:xfrm>
          <a:off x="1259632" y="3645024"/>
          <a:ext cx="3312368" cy="1024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" imgW="1612900" imgH="495300" progId="Equation.DSMT4">
                  <p:embed/>
                </p:oleObj>
              </mc:Choice>
              <mc:Fallback>
                <p:oleObj name="Equation" r:id="rId5" imgW="1612900" imgH="495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645024"/>
                        <a:ext cx="3312368" cy="1024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172400" y="3861048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5517232"/>
            <a:ext cx="4392488" cy="46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716016" y="5085184"/>
          <a:ext cx="293846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8" imgW="1129810" imgH="495085" progId="Equation.DSMT4">
                  <p:embed/>
                </p:oleObj>
              </mc:Choice>
              <mc:Fallback>
                <p:oleObj name="Equation" r:id="rId8" imgW="1129810" imgH="49508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085184"/>
                        <a:ext cx="2938462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8172400" y="5445224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1331640" y="1196752"/>
          <a:ext cx="3360373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quation" r:id="rId3" imgW="1206500" imgH="457200" progId="Equation.DSMT4">
                  <p:embed/>
                </p:oleObj>
              </mc:Choice>
              <mc:Fallback>
                <p:oleObj name="Equation" r:id="rId3" imgW="12065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196752"/>
                        <a:ext cx="3360373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7884368" y="1628800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1835696" y="3789040"/>
          <a:ext cx="171689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5" imgW="685800" imgH="457200" progId="Equation.DSMT4">
                  <p:embed/>
                </p:oleObj>
              </mc:Choice>
              <mc:Fallback>
                <p:oleObj name="Equation" r:id="rId5" imgW="68580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789040"/>
                        <a:ext cx="1716897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884368" y="4149080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907704" y="2564904"/>
          <a:ext cx="298197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3" imgW="774360" imgH="291960" progId="Equation.DSMT4">
                  <p:embed/>
                </p:oleObj>
              </mc:Choice>
              <mc:Fallback>
                <p:oleObj name="Equation" r:id="rId3" imgW="774360" imgH="291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564904"/>
                        <a:ext cx="2981978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740352" y="980728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40352" y="2852936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835696" y="620688"/>
          <a:ext cx="4053515" cy="1196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5" imgW="850531" imgH="253890" progId="Equation.DSMT4">
                  <p:embed/>
                </p:oleObj>
              </mc:Choice>
              <mc:Fallback>
                <p:oleObj name="Equation" r:id="rId5" imgW="850531" imgH="25389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620688"/>
                        <a:ext cx="4053515" cy="1196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907704" y="4653136"/>
          <a:ext cx="2046367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7" imgW="647700" imgH="596900" progId="Equation.DSMT4">
                  <p:embed/>
                </p:oleObj>
              </mc:Choice>
              <mc:Fallback>
                <p:oleObj name="Equation" r:id="rId7" imgW="647700" imgH="5969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653136"/>
                        <a:ext cx="2046367" cy="1872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259632" y="836712"/>
          <a:ext cx="442849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3" imgW="1663700" imgH="241300" progId="Equation.DSMT4">
                  <p:embed/>
                </p:oleObj>
              </mc:Choice>
              <mc:Fallback>
                <p:oleObj name="Equation" r:id="rId3" imgW="1663700" imgH="2413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836712"/>
                        <a:ext cx="442849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12360" y="908720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403648" y="2924944"/>
          <a:ext cx="397844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5" imgW="1257300" imgH="292100" progId="Equation.DSMT4">
                  <p:embed/>
                </p:oleObj>
              </mc:Choice>
              <mc:Fallback>
                <p:oleObj name="Equation" r:id="rId5" imgW="1257300" imgH="2921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924944"/>
                        <a:ext cx="397844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884368" y="3140968"/>
            <a:ext cx="5725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(9)</a:t>
            </a:r>
            <a:endParaRPr lang="ru-RU" sz="2600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347864" y="4437112"/>
          <a:ext cx="3816424" cy="623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7" imgW="1459866" imgH="241195" progId="Equation.DSMT4">
                  <p:embed/>
                </p:oleObj>
              </mc:Choice>
              <mc:Fallback>
                <p:oleObj name="Equation" r:id="rId7" imgW="1459866" imgH="24119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437112"/>
                        <a:ext cx="3816424" cy="623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049005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971600" y="1052736"/>
          <a:ext cx="4342083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3" imgW="1714500" imgH="596900" progId="Equation.DSMT4">
                  <p:embed/>
                </p:oleObj>
              </mc:Choice>
              <mc:Fallback>
                <p:oleObj name="Equation" r:id="rId3" imgW="1714500" imgH="5969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52736"/>
                        <a:ext cx="4342083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740352" y="1628800"/>
            <a:ext cx="7393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779912" y="2924944"/>
          <a:ext cx="165386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5" imgW="850531" imgH="291973" progId="Equation.DSMT4">
                  <p:embed/>
                </p:oleObj>
              </mc:Choice>
              <mc:Fallback>
                <p:oleObj name="Equation" r:id="rId5" imgW="850531" imgH="291973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924944"/>
                        <a:ext cx="1653861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043608" y="4797152"/>
          <a:ext cx="3960440" cy="688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tion" r:id="rId7" imgW="1536033" imgH="266584" progId="Equation.DSMT4">
                  <p:embed/>
                </p:oleObj>
              </mc:Choice>
              <mc:Fallback>
                <p:oleObj name="Equation" r:id="rId7" imgW="1536033" imgH="266584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797152"/>
                        <a:ext cx="3960440" cy="688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740352" y="4797152"/>
            <a:ext cx="7269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363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Equation</vt:lpstr>
      <vt:lpstr>MathType 6.0 Equation</vt:lpstr>
      <vt:lpstr>Презентация PowerPoint</vt:lpstr>
      <vt:lpstr>Основные типы адаптивных моделей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 Скрипниченко</dc:creator>
  <cp:lastModifiedBy>Юрий Скрипниченко</cp:lastModifiedBy>
  <cp:revision>22</cp:revision>
  <dcterms:created xsi:type="dcterms:W3CDTF">2015-10-29T10:09:33Z</dcterms:created>
  <dcterms:modified xsi:type="dcterms:W3CDTF">2020-02-27T08:31:56Z</dcterms:modified>
</cp:coreProperties>
</file>